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94" r:id="rId5"/>
    <p:sldId id="303" r:id="rId6"/>
    <p:sldId id="304" r:id="rId7"/>
    <p:sldId id="296" r:id="rId8"/>
    <p:sldId id="305" r:id="rId9"/>
    <p:sldId id="284" r:id="rId10"/>
    <p:sldId id="268" r:id="rId11"/>
    <p:sldId id="306" r:id="rId12"/>
    <p:sldId id="310" r:id="rId13"/>
    <p:sldId id="308" r:id="rId14"/>
    <p:sldId id="309" r:id="rId15"/>
    <p:sldId id="287" r:id="rId16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724" autoAdjust="0"/>
  </p:normalViewPr>
  <p:slideViewPr>
    <p:cSldViewPr>
      <p:cViewPr varScale="1">
        <p:scale>
          <a:sx n="127" d="100"/>
          <a:sy n="127" d="100"/>
        </p:scale>
        <p:origin x="17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9-3141-AFEC-E6C2E7CDC6CF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9-3141-AFEC-E6C2E7CDC6CF}"/>
              </c:ext>
            </c:extLst>
          </c:dPt>
          <c:cat>
            <c:strRef>
              <c:f>Sheet1!$B$2:$C$2</c:f>
              <c:strCache>
                <c:ptCount val="2"/>
                <c:pt idx="0">
                  <c:v>residential properties</c:v>
                </c:pt>
                <c:pt idx="1">
                  <c:v>other</c:v>
                </c:pt>
              </c:strCache>
            </c:strRef>
          </c:cat>
          <c:val>
            <c:numRef>
              <c:f>Sheet1!$B$3:$C$3</c:f>
              <c:numCache>
                <c:formatCode>0%</c:formatCode>
                <c:ptCount val="2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89-3141-AFEC-E6C2E7CDC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B8-8349-A1D5-E0755CAC9FE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B8-8349-A1D5-E0755CAC9FE0}"/>
              </c:ext>
            </c:extLst>
          </c:dPt>
          <c:cat>
            <c:strRef>
              <c:f>Sheet1!$N$2:$O$2</c:f>
              <c:strCache>
                <c:ptCount val="2"/>
                <c:pt idx="0">
                  <c:v>residential properties</c:v>
                </c:pt>
                <c:pt idx="1">
                  <c:v>other</c:v>
                </c:pt>
              </c:strCache>
            </c:strRef>
          </c:cat>
          <c:val>
            <c:numRef>
              <c:f>Sheet1!$N$3:$O$3</c:f>
              <c:numCache>
                <c:formatCode>0%</c:formatCode>
                <c:ptCount val="2"/>
                <c:pt idx="0">
                  <c:v>0.97</c:v>
                </c:pt>
                <c:pt idx="1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B8-8349-A1D5-E0755CAC9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Sheet1!$F$35:$F$39</c:f>
              <c:strCache>
                <c:ptCount val="5"/>
                <c:pt idx="0">
                  <c:v>Smoking</c:v>
                </c:pt>
                <c:pt idx="1">
                  <c:v>Incendiary/Arson</c:v>
                </c:pt>
                <c:pt idx="2">
                  <c:v>Heating</c:v>
                </c:pt>
                <c:pt idx="3">
                  <c:v>Open Flame</c:v>
                </c:pt>
                <c:pt idx="4">
                  <c:v>Cooking</c:v>
                </c:pt>
              </c:strCache>
            </c:strRef>
          </c:cat>
          <c:val>
            <c:numRef>
              <c:f>Sheet1!$G$35:$G$39</c:f>
              <c:numCache>
                <c:formatCode>0%</c:formatCode>
                <c:ptCount val="5"/>
                <c:pt idx="0">
                  <c:v>0.04</c:v>
                </c:pt>
                <c:pt idx="1">
                  <c:v>0.08</c:v>
                </c:pt>
                <c:pt idx="2">
                  <c:v>0.09</c:v>
                </c:pt>
                <c:pt idx="3">
                  <c:v>0.1</c:v>
                </c:pt>
                <c:pt idx="4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9E-D246-A11E-DAE17C505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1665423935"/>
        <c:axId val="1709405359"/>
      </c:barChart>
      <c:catAx>
        <c:axId val="16654239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1709405359"/>
        <c:crosses val="autoZero"/>
        <c:auto val="1"/>
        <c:lblAlgn val="ctr"/>
        <c:lblOffset val="100"/>
        <c:noMultiLvlLbl val="0"/>
      </c:catAx>
      <c:valAx>
        <c:axId val="1709405359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66542393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DCD34E0-E921-BE41-88E4-0DD82DBC5622}" type="datetimeFigureOut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CCFB503C-F153-FC4E-9DE7-6D80C6AE088F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D88ED5-F8CD-E844-B927-D653474A69C2}" type="datetimeFigureOut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B81774B-2D8F-8942-AF22-F427A216F18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erpetu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9pPr>
          </a:lstStyle>
          <a:p>
            <a:fld id="{3A726646-C67C-B943-AD74-4D44CBB30905}" type="slidenum">
              <a:rPr lang="en-US" altLang="x-none">
                <a:latin typeface="Calibri" charset="0"/>
              </a:rPr>
              <a:pPr/>
              <a:t>1</a:t>
            </a:fld>
            <a:endParaRPr lang="en-US" altLang="x-none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7F36F-5613-7F43-9CB3-1C1DDBEA51C8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12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131B6-68E3-FF4E-A6E6-6DBC91D9DA9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42930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5E88E-D71D-EA47-830C-EBAE5541B821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47D53A-FEB2-2244-A042-0F2118F1679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707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2DE10-8F89-C348-B98F-FA6ECECBA9A4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3F6B41-1627-924F-9EAA-E6B7DE7C1A3E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875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2D662-C8FD-DB4F-ABB7-35475CD1DB53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C9049B-0009-B54A-8DC9-4A008CF834D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5811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6" name="Rectangle 11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7" name="Rectangle 14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8" name="Rectangle 15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3DED9-26AA-C343-A617-8BA531054DBC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87B3ABA2-73E2-D94D-93DC-A59BD157FCA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311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B3974-3A1D-AA46-98E1-4FBB6D5B724C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0F3F4-2A5B-8A44-8F42-8FED2051CD7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211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Arial" charset="0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69061-A363-3245-80D2-5757041D4379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90B82F-3046-0447-AFF5-805CA5AD7E2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391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95235-69B2-5442-8E3A-AC00FF675939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4A0A34-0FAD-0446-ADFF-04F3B0DC878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0360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984F2-0A32-C349-9B64-015FA1C74C6B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3F4F1-C284-5848-AEE2-151237302A3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57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3691E-9C04-8347-A588-AE3CB9FC445C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4DBD2B-C736-9D42-8038-C292E0BAA65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420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7" name="Rectangle 11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3521E-FBB8-C44C-9E6D-E863709A9824}" type="datetime1">
              <a:rPr lang="en-US"/>
              <a:pPr>
                <a:defRPr/>
              </a:pPr>
              <a:t>9/22/18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fld id="{A39CB3D9-D569-8A4D-8731-047AAA00D028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140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Times New Roman Обычный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0" i="0" smtClean="0">
                <a:solidFill>
                  <a:schemeClr val="tx2"/>
                </a:solidFill>
                <a:latin typeface="Times New Roman Обычный" charset="0"/>
              </a:defRPr>
            </a:lvl1pPr>
          </a:lstStyle>
          <a:p>
            <a:pPr>
              <a:defRPr/>
            </a:pPr>
            <a:fld id="{D683B6C1-1AB8-7243-88E6-0CBD3AFB16EB}" type="datetime1">
              <a:rPr lang="en-US" smtClean="0"/>
              <a:pPr>
                <a:defRPr/>
              </a:pPr>
              <a:t>9/22/18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0" i="0">
                <a:solidFill>
                  <a:schemeClr val="tx2"/>
                </a:solidFill>
                <a:latin typeface="Times New Roman Обычный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>
              <a:defRPr sz="1400" b="0" i="0">
                <a:solidFill>
                  <a:srgbClr val="FFFFFF"/>
                </a:solidFill>
                <a:latin typeface="Arial" charset="0"/>
              </a:defRPr>
            </a:lvl1pPr>
          </a:lstStyle>
          <a:p>
            <a:fld id="{92B39816-D911-BD46-9D1A-BD78C502C357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96" r:id="rId3"/>
    <p:sldLayoutId id="2147483689" r:id="rId4"/>
    <p:sldLayoutId id="2147483690" r:id="rId5"/>
    <p:sldLayoutId id="2147483691" r:id="rId6"/>
    <p:sldLayoutId id="2147483692" r:id="rId7"/>
    <p:sldLayoutId id="2147483697" r:id="rId8"/>
    <p:sldLayoutId id="2147483698" r:id="rId9"/>
    <p:sldLayoutId id="2147483693" r:id="rId10"/>
    <p:sldLayoutId id="2147483694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0" i="0" kern="1200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600" b="0" i="0" kern="1200">
          <a:solidFill>
            <a:schemeClr val="tx1"/>
          </a:solidFill>
          <a:latin typeface="Times New Roman Обычный" charset="0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charset="2"/>
        <a:buChar char=""/>
        <a:defRPr sz="2400" b="0" i="0" kern="1200">
          <a:solidFill>
            <a:schemeClr val="tx1"/>
          </a:solidFill>
          <a:latin typeface="Times New Roman Обычный" charset="0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charset="2"/>
        <a:buChar char=""/>
        <a:defRPr sz="2000" b="0" i="0" kern="1200">
          <a:solidFill>
            <a:schemeClr val="tx1"/>
          </a:solidFill>
          <a:latin typeface="Times New Roman Обычный" charset="0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charset="2"/>
        <a:buChar char=""/>
        <a:defRPr sz="2000" b="0" i="0" kern="1200">
          <a:solidFill>
            <a:schemeClr val="tx1"/>
          </a:solidFill>
          <a:latin typeface="Times New Roman Обычный" charset="0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b="0" i="0" kern="1200">
          <a:solidFill>
            <a:schemeClr val="tx1"/>
          </a:solidFill>
          <a:latin typeface="Times New Roman Обычный" charset="0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chart" Target="../charts/chart3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ctrTitle"/>
          </p:nvPr>
        </p:nvSpPr>
        <p:spPr>
          <a:xfrm>
            <a:off x="5590391" y="685800"/>
            <a:ext cx="3243470" cy="2438400"/>
          </a:xfrm>
        </p:spPr>
        <p:txBody>
          <a:bodyPr/>
          <a:lstStyle/>
          <a:p>
            <a:r>
              <a:rPr altLang="x-none" b="1" dirty="0">
                <a:solidFill>
                  <a:schemeClr val="tx1"/>
                </a:solidFill>
                <a:latin typeface="Georgia" panose="02040502050405020303" pitchFamily="18" charset="0"/>
              </a:rPr>
              <a:t>Fire Safety &amp; Prevention</a:t>
            </a:r>
            <a:endParaRPr altLang="x-none" sz="2400" i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Picture 13" descr="fire 1 purchas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6"/>
            <a:ext cx="5138530" cy="685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</a:rPr>
              <a:t>Have Safety Elements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"/>
          </p:nvPr>
        </p:nvSpPr>
        <p:spPr>
          <a:xfrm>
            <a:off x="4572000" y="4254430"/>
            <a:ext cx="4114800" cy="1855630"/>
          </a:xfrm>
        </p:spPr>
        <p:txBody>
          <a:bodyPr/>
          <a:lstStyle/>
          <a:p>
            <a:pPr marL="919163" indent="0">
              <a:buNone/>
            </a:pPr>
            <a:r>
              <a:rPr lang="en-US" altLang="x-none" sz="2400" b="1" dirty="0">
                <a:latin typeface="Georgia" panose="02040502050405020303" pitchFamily="18" charset="0"/>
              </a:rPr>
              <a:t>Residential Fire Sprinkler Systems</a:t>
            </a:r>
          </a:p>
          <a:p>
            <a:pPr marL="547687" lvl="2" indent="-273050">
              <a:spcBef>
                <a:spcPts val="575"/>
              </a:spcBef>
              <a:buClr>
                <a:schemeClr val="accent1"/>
              </a:buClr>
            </a:pPr>
            <a:r>
              <a:rPr lang="en-US" altLang="x-none" sz="1600" dirty="0">
                <a:latin typeface="Georgia" panose="02040502050405020303" pitchFamily="18" charset="0"/>
              </a:rPr>
              <a:t>90% of fires are contained by the operation of just one sprinkler.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5715000"/>
            <a:ext cx="762000" cy="762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8F72AD-88C0-0648-AA02-52B2F6EC7A00}"/>
              </a:ext>
            </a:extLst>
          </p:cNvPr>
          <p:cNvSpPr txBox="1">
            <a:spLocks/>
          </p:cNvSpPr>
          <p:nvPr/>
        </p:nvSpPr>
        <p:spPr bwMode="auto">
          <a:xfrm>
            <a:off x="529632" y="4254430"/>
            <a:ext cx="4116264" cy="169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1pPr>
            <a:lvl2pPr marL="547688" indent="-228600" algn="l" rtl="0" fontAlgn="base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2pPr>
            <a:lvl3pPr marL="822325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3pPr>
            <a:lvl4pPr marL="1096963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2400" dirty="0">
                <a:latin typeface="Georgia" panose="02040502050405020303" pitchFamily="18" charset="0"/>
              </a:rPr>
              <a:t>	</a:t>
            </a:r>
            <a:r>
              <a:rPr lang="en-US" altLang="x-none" sz="2400" b="1" dirty="0">
                <a:latin typeface="Georgia" panose="02040502050405020303" pitchFamily="18" charset="0"/>
              </a:rPr>
              <a:t>Fire </a:t>
            </a:r>
          </a:p>
          <a:p>
            <a:pPr marL="0" indent="0">
              <a:buNone/>
            </a:pPr>
            <a:r>
              <a:rPr lang="en-US" altLang="x-none" sz="2400" b="1" dirty="0">
                <a:latin typeface="Georgia" panose="02040502050405020303" pitchFamily="18" charset="0"/>
              </a:rPr>
              <a:t>	Extinguishers</a:t>
            </a:r>
            <a:endParaRPr lang="en-US" altLang="x-none" sz="2400" dirty="0">
              <a:latin typeface="Georgia" panose="02040502050405020303" pitchFamily="18" charset="0"/>
            </a:endParaRPr>
          </a:p>
          <a:p>
            <a:pPr lvl="1"/>
            <a:r>
              <a:rPr lang="en-US" altLang="x-none" sz="1600" dirty="0">
                <a:latin typeface="Georgia" panose="02040502050405020303" pitchFamily="18" charset="0"/>
              </a:rPr>
              <a:t>Have them mounted in an obvious spot near an exit.</a:t>
            </a:r>
          </a:p>
          <a:p>
            <a:pPr lvl="1"/>
            <a:r>
              <a:rPr lang="en-US" altLang="x-none" sz="1600" dirty="0">
                <a:latin typeface="Georgia" panose="02040502050405020303" pitchFamily="18" charset="0"/>
              </a:rPr>
              <a:t>Know how to use them.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9C0A84A-F419-ED48-A376-B67D94AB8606}"/>
              </a:ext>
            </a:extLst>
          </p:cNvPr>
          <p:cNvSpPr txBox="1">
            <a:spLocks/>
          </p:cNvSpPr>
          <p:nvPr/>
        </p:nvSpPr>
        <p:spPr bwMode="auto">
          <a:xfrm>
            <a:off x="4572000" y="1631635"/>
            <a:ext cx="4114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1pPr>
            <a:lvl2pPr marL="547688" indent="-228600" algn="l" rtl="0" fontAlgn="base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2pPr>
            <a:lvl3pPr marL="822325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3pPr>
            <a:lvl4pPr marL="1096963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x-none" dirty="0">
                <a:latin typeface="Georgia" panose="02040502050405020303" pitchFamily="18" charset="0"/>
              </a:rPr>
              <a:t>	</a:t>
            </a:r>
            <a:r>
              <a:rPr lang="en-US" altLang="x-none" b="1" dirty="0">
                <a:latin typeface="Georgia" panose="02040502050405020303" pitchFamily="18" charset="0"/>
              </a:rPr>
              <a:t>Carbon Monoxide </a:t>
            </a:r>
          </a:p>
          <a:p>
            <a:pPr marL="0" lvl="1" indent="0">
              <a:spcBef>
                <a:spcPts val="575"/>
              </a:spcBef>
              <a:buClr>
                <a:schemeClr val="accent1"/>
              </a:buClr>
              <a:buNone/>
            </a:pPr>
            <a:r>
              <a:rPr lang="en-US" altLang="x-none" b="1" dirty="0">
                <a:latin typeface="Georgia" panose="02040502050405020303" pitchFamily="18" charset="0"/>
              </a:rPr>
              <a:t>	Alarm</a:t>
            </a:r>
          </a:p>
          <a:p>
            <a:pPr marL="547687" lvl="2" indent="-273050">
              <a:spcBef>
                <a:spcPts val="575"/>
              </a:spcBef>
              <a:buClr>
                <a:schemeClr val="accent1"/>
              </a:buClr>
            </a:pPr>
            <a:r>
              <a:rPr lang="en-US" sz="1600" dirty="0">
                <a:latin typeface="Georgia" panose="02040502050405020303" pitchFamily="18" charset="0"/>
              </a:rPr>
              <a:t>Law requires carbon monoxide alarms in all homes, within ten feet of all sleeping areas.</a:t>
            </a:r>
            <a:endParaRPr lang="en-US" altLang="x-none" sz="1600" dirty="0">
              <a:latin typeface="Georgia" panose="02040502050405020303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6DB35E5-E351-FE46-97C3-966AC601ABBD}"/>
              </a:ext>
            </a:extLst>
          </p:cNvPr>
          <p:cNvSpPr txBox="1">
            <a:spLocks/>
          </p:cNvSpPr>
          <p:nvPr/>
        </p:nvSpPr>
        <p:spPr bwMode="auto">
          <a:xfrm>
            <a:off x="529632" y="1631635"/>
            <a:ext cx="390922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fontAlgn="base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charset="2"/>
              <a:buChar char=""/>
              <a:defRPr sz="26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1pPr>
            <a:lvl2pPr marL="547688" indent="-228600" algn="l" rtl="0" fontAlgn="base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charset="2"/>
              <a:buChar char=""/>
              <a:defRPr sz="24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2pPr>
            <a:lvl3pPr marL="822325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charset="2"/>
              <a:buChar char="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3pPr>
            <a:lvl4pPr marL="1096963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charset="2"/>
              <a:buChar char="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b="0" i="0" kern="1200">
                <a:solidFill>
                  <a:schemeClr val="tx1"/>
                </a:solidFill>
                <a:latin typeface="Times New Roman Обычный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x-none" sz="2400" dirty="0">
                <a:latin typeface="Georgia" panose="02040502050405020303" pitchFamily="18" charset="0"/>
              </a:rPr>
              <a:t>	</a:t>
            </a:r>
            <a:r>
              <a:rPr lang="en-US" altLang="x-none" sz="2400" b="1" dirty="0">
                <a:latin typeface="Georgia" panose="02040502050405020303" pitchFamily="18" charset="0"/>
              </a:rPr>
              <a:t>Smoke </a:t>
            </a:r>
          </a:p>
          <a:p>
            <a:pPr marL="0" indent="0">
              <a:buNone/>
            </a:pPr>
            <a:r>
              <a:rPr lang="en-US" altLang="x-none" sz="2400" b="1" dirty="0">
                <a:latin typeface="Georgia" panose="02040502050405020303" pitchFamily="18" charset="0"/>
              </a:rPr>
              <a:t>	Alarm</a:t>
            </a:r>
            <a:endParaRPr lang="en-US" altLang="x-none" sz="2400" dirty="0">
              <a:latin typeface="Georgia" panose="02040502050405020303" pitchFamily="18" charset="0"/>
            </a:endParaRPr>
          </a:p>
          <a:p>
            <a:pPr marL="548958" lvl="1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Make sure you can hear the alarm in every place in your home.  </a:t>
            </a:r>
          </a:p>
          <a:p>
            <a:pPr marL="548958" lvl="1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They should be loud enough to wake you from sleep.</a:t>
            </a:r>
            <a:endParaRPr lang="en-US" altLang="x-none" sz="1600" dirty="0">
              <a:latin typeface="Georgia" panose="02040502050405020303" pitchFamily="18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089F7D-832F-0244-AB71-C4B17D17F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1622833"/>
            <a:ext cx="838200" cy="838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2A15114-9EEC-1241-A472-B5A7B10F7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7427" y="1645033"/>
            <a:ext cx="772886" cy="7728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D8F046-06FC-E749-95CB-FC6A6FD40C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2000" y="4260292"/>
            <a:ext cx="685800" cy="68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34C0D01-BC56-2C47-90A9-6BFE7EACC4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4798297" y="4243351"/>
            <a:ext cx="605832" cy="60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9641885"/>
      </p:ext>
    </p:extLst>
  </p:cSld>
  <p:clrMapOvr>
    <a:masterClrMapping/>
  </p:clrMapOvr>
  <p:transition advTm="2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</a:rPr>
              <a:t>If you have a fire…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DC508-B512-A040-BE9F-7E580D6707A5}"/>
              </a:ext>
            </a:extLst>
          </p:cNvPr>
          <p:cNvSpPr txBox="1"/>
          <p:nvPr/>
        </p:nvSpPr>
        <p:spPr>
          <a:xfrm>
            <a:off x="970503" y="4648200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latin typeface="Georgia" panose="02040502050405020303" pitchFamily="18" charset="0"/>
              </a:rPr>
              <a:t>Report ALL fires to the fire department, even if you think you put them out!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E2E2B7-E283-7A4F-9231-E5E0CE8B0DF9}"/>
              </a:ext>
            </a:extLst>
          </p:cNvPr>
          <p:cNvGrpSpPr/>
          <p:nvPr/>
        </p:nvGrpSpPr>
        <p:grpSpPr>
          <a:xfrm>
            <a:off x="970503" y="2438400"/>
            <a:ext cx="7315200" cy="646331"/>
            <a:chOff x="990600" y="2020668"/>
            <a:chExt cx="7315200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AE099-6333-7D48-A95D-463E9322F9EB}"/>
                </a:ext>
              </a:extLst>
            </p:cNvPr>
            <p:cNvSpPr txBox="1"/>
            <p:nvPr/>
          </p:nvSpPr>
          <p:spPr>
            <a:xfrm>
              <a:off x="990600" y="2020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Leave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B82409-70A5-2649-A845-FB9C4A6E733A}"/>
                </a:ext>
              </a:extLst>
            </p:cNvPr>
            <p:cNvSpPr txBox="1"/>
            <p:nvPr/>
          </p:nvSpPr>
          <p:spPr>
            <a:xfrm>
              <a:off x="2362200" y="2020668"/>
              <a:ext cx="137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Close the door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689BEC-A991-5F45-8494-AD6A830AB918}"/>
                </a:ext>
              </a:extLst>
            </p:cNvPr>
            <p:cNvSpPr txBox="1"/>
            <p:nvPr/>
          </p:nvSpPr>
          <p:spPr>
            <a:xfrm>
              <a:off x="4114800" y="2020668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Call 911</a:t>
              </a:r>
              <a:br>
                <a:rPr lang="en-US" dirty="0">
                  <a:latin typeface="Georgia" panose="02040502050405020303" pitchFamily="18" charset="0"/>
                </a:rPr>
              </a:br>
              <a:r>
                <a:rPr lang="en-US" dirty="0">
                  <a:latin typeface="Georgia" panose="02040502050405020303" pitchFamily="18" charset="0"/>
                </a:rPr>
                <a:t>from outside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A7909F-C94C-1544-B06C-FE6871C6783C}"/>
                </a:ext>
              </a:extLst>
            </p:cNvPr>
            <p:cNvSpPr txBox="1"/>
            <p:nvPr/>
          </p:nvSpPr>
          <p:spPr>
            <a:xfrm>
              <a:off x="6177539" y="2020668"/>
              <a:ext cx="2128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Once you’re out,</a:t>
              </a:r>
              <a:br>
                <a:rPr lang="en-US" dirty="0">
                  <a:latin typeface="Georgia" panose="02040502050405020303" pitchFamily="18" charset="0"/>
                </a:rPr>
              </a:br>
              <a:r>
                <a:rPr lang="en-US" b="1" dirty="0">
                  <a:solidFill>
                    <a:srgbClr val="00B050"/>
                  </a:solidFill>
                  <a:latin typeface="Georgia" panose="02040502050405020303" pitchFamily="18" charset="0"/>
                </a:rPr>
                <a:t>STAY OUT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1EE1DB-64A8-0E4B-8E1D-8CBB6F37F09C}"/>
                </a:ext>
              </a:extLst>
            </p:cNvPr>
            <p:cNvCxnSpPr/>
            <p:nvPr/>
          </p:nvCxnSpPr>
          <p:spPr>
            <a:xfrm>
              <a:off x="1858945" y="2234084"/>
              <a:ext cx="45720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2E01B8-7409-F84E-AF6C-9FCFEBBC3831}"/>
                </a:ext>
              </a:extLst>
            </p:cNvPr>
            <p:cNvCxnSpPr/>
            <p:nvPr/>
          </p:nvCxnSpPr>
          <p:spPr>
            <a:xfrm>
              <a:off x="3564653" y="2208964"/>
              <a:ext cx="45720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18B9F3-EF16-C544-AF7C-92ACFB97F1DF}"/>
                </a:ext>
              </a:extLst>
            </p:cNvPr>
            <p:cNvCxnSpPr/>
            <p:nvPr/>
          </p:nvCxnSpPr>
          <p:spPr>
            <a:xfrm>
              <a:off x="5562600" y="2205334"/>
              <a:ext cx="45720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B5FB8-E942-9840-AD0C-A92BB7761C83}"/>
              </a:ext>
            </a:extLst>
          </p:cNvPr>
          <p:cNvSpPr/>
          <p:nvPr/>
        </p:nvSpPr>
        <p:spPr>
          <a:xfrm>
            <a:off x="762000" y="2209800"/>
            <a:ext cx="7690861" cy="1143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D828A-E26C-1840-A5AE-E17CF46187A7}"/>
              </a:ext>
            </a:extLst>
          </p:cNvPr>
          <p:cNvSpPr/>
          <p:nvPr/>
        </p:nvSpPr>
        <p:spPr>
          <a:xfrm>
            <a:off x="757813" y="4495800"/>
            <a:ext cx="7690861" cy="1143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168B5-3129-D845-9B3D-7B56AA2C3611}"/>
              </a:ext>
            </a:extLst>
          </p:cNvPr>
          <p:cNvSpPr txBox="1"/>
          <p:nvPr/>
        </p:nvSpPr>
        <p:spPr>
          <a:xfrm>
            <a:off x="757813" y="1708666"/>
            <a:ext cx="173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Step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487A7B-6304-D345-AD85-32A2E27E03EE}"/>
              </a:ext>
            </a:extLst>
          </p:cNvPr>
          <p:cNvSpPr txBox="1"/>
          <p:nvPr/>
        </p:nvSpPr>
        <p:spPr>
          <a:xfrm>
            <a:off x="751951" y="3950732"/>
            <a:ext cx="1732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Step 2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0B21451-7CAD-354F-BCCD-63CBEE1C36B2}"/>
              </a:ext>
            </a:extLst>
          </p:cNvPr>
          <p:cNvSpPr/>
          <p:nvPr/>
        </p:nvSpPr>
        <p:spPr>
          <a:xfrm>
            <a:off x="4247103" y="3657600"/>
            <a:ext cx="356140" cy="6096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610887"/>
      </p:ext>
    </p:extLst>
  </p:cSld>
  <p:clrMapOvr>
    <a:masterClrMapping/>
  </p:clrMapOvr>
  <p:transition advTm="3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sz="quarter" idx="1"/>
          </p:nvPr>
        </p:nvSpPr>
        <p:spPr>
          <a:xfrm>
            <a:off x="936171" y="1417638"/>
            <a:ext cx="8001000" cy="47244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sz="2400" dirty="0"/>
              <a:t>There are many ways to reduce your risk of fire: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Stay focused when you’re cooking.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Use candles responsibly, or don’t use at all.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Don’t overload electrical sockets 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If you must smoke, be responsible for your smoking materials.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Have a fire safety plan and practice it!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Have working smoke and CO alarms.</a:t>
            </a:r>
          </a:p>
          <a:p>
            <a:pPr marL="776288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x-none" sz="2000" dirty="0">
                <a:latin typeface="Georgia" panose="02040502050405020303" pitchFamily="18" charset="0"/>
              </a:rPr>
              <a:t>Be responsible.</a:t>
            </a:r>
          </a:p>
          <a:p>
            <a:pPr lvl="1">
              <a:buFont typeface="Wingdings 2" charset="2"/>
              <a:buNone/>
            </a:pPr>
            <a:endParaRPr lang="en-US" altLang="x-none" sz="2000" dirty="0"/>
          </a:p>
          <a:p>
            <a:pPr lvl="1"/>
            <a:endParaRPr lang="en-US" altLang="x-none" sz="2000" dirty="0"/>
          </a:p>
          <a:p>
            <a:endParaRPr lang="en-US" altLang="x-none" sz="1800" dirty="0"/>
          </a:p>
          <a:p>
            <a:endParaRPr lang="en-US" altLang="x-none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  <a:latin typeface="Georgia" panose="02040502050405020303" pitchFamily="18" charset="0"/>
              </a:rPr>
              <a:t>Fire is dangerous</a:t>
            </a:r>
          </a:p>
        </p:txBody>
      </p:sp>
      <p:sp>
        <p:nvSpPr>
          <p:cNvPr id="8196" name="Content Placeholder 2"/>
          <p:cNvSpPr>
            <a:spLocks noGrp="1"/>
          </p:cNvSpPr>
          <p:nvPr>
            <p:ph sz="quarter" idx="1"/>
          </p:nvPr>
        </p:nvSpPr>
        <p:spPr>
          <a:xfrm>
            <a:off x="967408" y="1349514"/>
            <a:ext cx="4199283" cy="609600"/>
          </a:xfrm>
        </p:spPr>
        <p:txBody>
          <a:bodyPr/>
          <a:lstStyle/>
          <a:p>
            <a:pPr>
              <a:buFont typeface="Wingdings 2" charset="2"/>
              <a:buNone/>
            </a:pPr>
            <a:r>
              <a:rPr lang="en-US" altLang="x-none" sz="3200" dirty="0">
                <a:latin typeface="Georgia" panose="02040502050405020303" pitchFamily="18" charset="0"/>
              </a:rPr>
              <a:t>Our state in 2010 -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5715000"/>
            <a:ext cx="762000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1BE4FA-CFFE-024C-9311-143B5C711298}"/>
              </a:ext>
            </a:extLst>
          </p:cNvPr>
          <p:cNvSpPr txBox="1"/>
          <p:nvPr/>
        </p:nvSpPr>
        <p:spPr>
          <a:xfrm>
            <a:off x="1986539" y="22639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Georgia" panose="02040502050405020303" pitchFamily="18" charset="0"/>
              </a:rPr>
              <a:t>14,5K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7769C-258B-DC4E-AE03-FEB5F5C023E4}"/>
              </a:ext>
            </a:extLst>
          </p:cNvPr>
          <p:cNvSpPr txBox="1"/>
          <p:nvPr/>
        </p:nvSpPr>
        <p:spPr>
          <a:xfrm>
            <a:off x="1986539" y="32037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Georgia" panose="02040502050405020303" pitchFamily="18" charset="0"/>
              </a:rPr>
              <a:t>39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433D3-412E-6744-B448-3850A85284F9}"/>
              </a:ext>
            </a:extLst>
          </p:cNvPr>
          <p:cNvSpPr txBox="1"/>
          <p:nvPr/>
        </p:nvSpPr>
        <p:spPr>
          <a:xfrm>
            <a:off x="1986539" y="41435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Georgia" panose="02040502050405020303" pitchFamily="18" charset="0"/>
              </a:rPr>
              <a:t>137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4AF96-7C8A-2F42-A8D3-FE440CBB693F}"/>
              </a:ext>
            </a:extLst>
          </p:cNvPr>
          <p:cNvSpPr txBox="1"/>
          <p:nvPr/>
        </p:nvSpPr>
        <p:spPr>
          <a:xfrm>
            <a:off x="1986539" y="50833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Georgia" panose="02040502050405020303" pitchFamily="18" charset="0"/>
              </a:rPr>
              <a:t>$152M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900A50-DDE8-3240-AD51-CCD6582F02AA}"/>
              </a:ext>
            </a:extLst>
          </p:cNvPr>
          <p:cNvSpPr txBox="1"/>
          <p:nvPr/>
        </p:nvSpPr>
        <p:spPr>
          <a:xfrm>
            <a:off x="4572000" y="25101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Fires reported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D54EC-184C-7046-B0E9-31EBD05B19CE}"/>
              </a:ext>
            </a:extLst>
          </p:cNvPr>
          <p:cNvSpPr txBox="1"/>
          <p:nvPr/>
        </p:nvSpPr>
        <p:spPr>
          <a:xfrm>
            <a:off x="4572000" y="34499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Civilian deaths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6ED38D-776E-9A4D-B3E4-9580B0F4FF81}"/>
              </a:ext>
            </a:extLst>
          </p:cNvPr>
          <p:cNvSpPr txBox="1"/>
          <p:nvPr/>
        </p:nvSpPr>
        <p:spPr>
          <a:xfrm>
            <a:off x="4575313" y="43897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Reported civilian injuries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1BFF01-9BF1-564C-8279-1E358BA3FF06}"/>
              </a:ext>
            </a:extLst>
          </p:cNvPr>
          <p:cNvSpPr txBox="1"/>
          <p:nvPr/>
        </p:nvSpPr>
        <p:spPr>
          <a:xfrm>
            <a:off x="45720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Property damage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885498"/>
      </p:ext>
    </p:extLst>
  </p:cSld>
  <p:clrMapOvr>
    <a:masterClrMapping/>
  </p:clrMapOvr>
  <p:transition advTm="2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</a:rPr>
              <a:t>In the Home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AA0C35-96B8-414A-9031-F93AE318AEB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01000" cy="16002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sz="2800" dirty="0">
                <a:latin typeface="Georgia" panose="02040502050405020303" pitchFamily="18" charset="0"/>
              </a:rPr>
              <a:t>People feel the safest in their homes, however residential properties are where most fires and fire deaths occur.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46D273B-D37E-314C-824B-87964879B0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7816872"/>
              </p:ext>
            </p:extLst>
          </p:nvPr>
        </p:nvGraphicFramePr>
        <p:xfrm>
          <a:off x="916488" y="3412930"/>
          <a:ext cx="3862213" cy="2530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85D41FB-21B4-B34D-8035-1FA5E43C23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1626953"/>
              </p:ext>
            </p:extLst>
          </p:nvPr>
        </p:nvGraphicFramePr>
        <p:xfrm>
          <a:off x="4412652" y="3440070"/>
          <a:ext cx="4045548" cy="2427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F30BA44-A782-B445-8C73-E2BB9D039483}"/>
              </a:ext>
            </a:extLst>
          </p:cNvPr>
          <p:cNvSpPr/>
          <p:nvPr/>
        </p:nvSpPr>
        <p:spPr>
          <a:xfrm>
            <a:off x="1752600" y="3043598"/>
            <a:ext cx="2209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sz="2400" dirty="0">
                <a:latin typeface="Georgia" panose="02040502050405020303" pitchFamily="18" charset="0"/>
              </a:rPr>
              <a:t>Structure fires 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56984-99EF-664A-9CBF-24C58A84F4E0}"/>
              </a:ext>
            </a:extLst>
          </p:cNvPr>
          <p:cNvSpPr/>
          <p:nvPr/>
        </p:nvSpPr>
        <p:spPr>
          <a:xfrm>
            <a:off x="5105400" y="3000800"/>
            <a:ext cx="2956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sz="2400" dirty="0">
                <a:latin typeface="Georgia" panose="02040502050405020303" pitchFamily="18" charset="0"/>
              </a:rPr>
              <a:t>Structure fires death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F475B-C6EA-D349-AD07-8C46D011ECA2}"/>
              </a:ext>
            </a:extLst>
          </p:cNvPr>
          <p:cNvSpPr/>
          <p:nvPr/>
        </p:nvSpPr>
        <p:spPr>
          <a:xfrm>
            <a:off x="1987454" y="3851397"/>
            <a:ext cx="800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dirty="0">
                <a:latin typeface="Georgia" panose="02040502050405020303" pitchFamily="18" charset="0"/>
              </a:rPr>
              <a:t>Other</a:t>
            </a:r>
          </a:p>
          <a:p>
            <a:r>
              <a:rPr lang="en-US" dirty="0">
                <a:latin typeface="Georgia" panose="02040502050405020303" pitchFamily="18" charset="0"/>
              </a:rPr>
              <a:t>(24%)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8CCBD1-7A6F-A147-A28A-67480F5089D7}"/>
              </a:ext>
            </a:extLst>
          </p:cNvPr>
          <p:cNvSpPr/>
          <p:nvPr/>
        </p:nvSpPr>
        <p:spPr>
          <a:xfrm>
            <a:off x="2387564" y="4791670"/>
            <a:ext cx="13901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  <a:t>Residential </a:t>
            </a:r>
            <a:b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  <a:t>properties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(76%)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74FDD-7A95-4841-B228-6B528D15A1CD}"/>
              </a:ext>
            </a:extLst>
          </p:cNvPr>
          <p:cNvSpPr/>
          <p:nvPr/>
        </p:nvSpPr>
        <p:spPr>
          <a:xfrm>
            <a:off x="4732720" y="3735168"/>
            <a:ext cx="777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dirty="0">
                <a:latin typeface="Georgia" panose="02040502050405020303" pitchFamily="18" charset="0"/>
              </a:rPr>
              <a:t>Other</a:t>
            </a:r>
            <a:br>
              <a:rPr lang="en-US" altLang="x-none" dirty="0">
                <a:latin typeface="Georgia" panose="02040502050405020303" pitchFamily="18" charset="0"/>
              </a:rPr>
            </a:br>
            <a:r>
              <a:rPr lang="en-US" altLang="x-none" dirty="0">
                <a:latin typeface="Georgia" panose="02040502050405020303" pitchFamily="18" charset="0"/>
              </a:rPr>
              <a:t>(3%)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137C3B-6ADE-C440-AFF1-7E85179EDBCE}"/>
              </a:ext>
            </a:extLst>
          </p:cNvPr>
          <p:cNvSpPr/>
          <p:nvPr/>
        </p:nvSpPr>
        <p:spPr>
          <a:xfrm>
            <a:off x="5886543" y="4678265"/>
            <a:ext cx="13260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  <a:t>Residential</a:t>
            </a:r>
            <a:b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  <a:t>properties</a:t>
            </a:r>
            <a:b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</a:br>
            <a:r>
              <a:rPr lang="en-US" altLang="x-none" dirty="0">
                <a:solidFill>
                  <a:schemeClr val="bg1"/>
                </a:solidFill>
                <a:latin typeface="Georgia" panose="02040502050405020303" pitchFamily="18" charset="0"/>
              </a:rPr>
              <a:t>(97%)</a:t>
            </a: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FFB436-278A-5F47-8C60-1806EAA356DA}"/>
              </a:ext>
            </a:extLst>
          </p:cNvPr>
          <p:cNvCxnSpPr/>
          <p:nvPr/>
        </p:nvCxnSpPr>
        <p:spPr>
          <a:xfrm>
            <a:off x="5448486" y="3851397"/>
            <a:ext cx="87611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61872942"/>
      </p:ext>
    </p:extLst>
  </p:cSld>
  <p:clrMapOvr>
    <a:masterClrMapping/>
  </p:clrMapOvr>
  <p:transition advTm="2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</a:rPr>
              <a:t>Top Fire Causes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57200" y="5879068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x-none" i="1" dirty="0">
                <a:solidFill>
                  <a:schemeClr val="accent2"/>
                </a:solidFill>
                <a:latin typeface="Georgia" panose="02040502050405020303" pitchFamily="18" charset="0"/>
              </a:rPr>
              <a:t>*leading cause of fire fatalities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1EBB17B-7D40-2B42-A1F1-72F7B06A9A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024278"/>
              </p:ext>
            </p:extLst>
          </p:nvPr>
        </p:nvGraphicFramePr>
        <p:xfrm>
          <a:off x="1752600" y="1602108"/>
          <a:ext cx="6788150" cy="390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2592DDA-9954-C645-B45B-02074C8A7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807" y="1756249"/>
            <a:ext cx="508000" cy="50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2014A0-2ED2-524A-B832-4C49470A5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807" y="2590800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74FDCC-1410-014F-93D6-663A317C5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807" y="3230089"/>
            <a:ext cx="579911" cy="57991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DF36E22-0C6E-4042-B3F8-9FBE268AD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807" y="3843847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721033C-5F5C-7E4F-B68E-AFBF68DD88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7807" y="4634275"/>
            <a:ext cx="673100" cy="673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772400" cy="1143000"/>
          </a:xfrm>
        </p:spPr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</a:rPr>
              <a:t>Cooking Fires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D6E59-B76E-7847-BEC9-B042D1019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0" r="20833"/>
          <a:stretch/>
        </p:blipFill>
        <p:spPr>
          <a:xfrm>
            <a:off x="685800" y="1425989"/>
            <a:ext cx="5487444" cy="446268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C18C6DA1-3E59-9144-8676-85102E22A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371600"/>
            <a:ext cx="3200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9pPr>
          </a:lstStyle>
          <a:p>
            <a:r>
              <a:rPr lang="en-US" altLang="x-none" b="1" dirty="0">
                <a:latin typeface="Georgia" panose="02040502050405020303" pitchFamily="18" charset="0"/>
              </a:rPr>
              <a:t>Nearly half of all </a:t>
            </a:r>
            <a:br>
              <a:rPr lang="en-US" altLang="x-none" b="1" dirty="0">
                <a:latin typeface="Georgia" panose="02040502050405020303" pitchFamily="18" charset="0"/>
              </a:rPr>
            </a:br>
            <a:r>
              <a:rPr lang="en-US" altLang="x-none" b="1" dirty="0">
                <a:latin typeface="Georgia" panose="02040502050405020303" pitchFamily="18" charset="0"/>
              </a:rPr>
              <a:t>home fires originate</a:t>
            </a:r>
            <a:br>
              <a:rPr lang="en-US" altLang="x-none" b="1" dirty="0">
                <a:latin typeface="Georgia" panose="02040502050405020303" pitchFamily="18" charset="0"/>
              </a:rPr>
            </a:br>
            <a:r>
              <a:rPr lang="en-US" altLang="x-none" b="1" dirty="0">
                <a:latin typeface="Georgia" panose="02040502050405020303" pitchFamily="18" charset="0"/>
              </a:rPr>
              <a:t>in the kitchen</a:t>
            </a:r>
          </a:p>
          <a:p>
            <a:endParaRPr lang="en-US" altLang="x-none" dirty="0">
              <a:latin typeface="Times New Roman Обычный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A995F26-08AC-5748-B9F7-51FA66C3773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72200" y="2617967"/>
            <a:ext cx="2939039" cy="2362200"/>
          </a:xfrm>
        </p:spPr>
        <p:txBody>
          <a:bodyPr>
            <a:normAutofit/>
          </a:bodyPr>
          <a:lstStyle/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Pay attention to what you’re cooking.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sz="1600" dirty="0">
              <a:latin typeface="Georgia" panose="02040502050405020303" pitchFamily="18" charset="0"/>
            </a:endParaRPr>
          </a:p>
          <a:p>
            <a:pPr marL="274002" fontAlgn="auto"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If you leave the room, turn off the stove.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sz="1600" dirty="0">
              <a:latin typeface="Georgia" panose="02040502050405020303" pitchFamily="18" charset="0"/>
            </a:endParaRP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Don’t cook if you’re sleepy or if you’re impaired.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dirty="0"/>
          </a:p>
          <a:p>
            <a:pPr marL="274320" indent="-274320" algn="ctr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en-US" sz="3600" b="1" dirty="0">
              <a:solidFill>
                <a:srgbClr val="C00000"/>
              </a:solidFill>
            </a:endParaRP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636226"/>
      </p:ext>
    </p:extLst>
  </p:cSld>
  <p:clrMapOvr>
    <a:masterClrMapping/>
  </p:clrMapOvr>
  <p:transition advTm="17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57600" y="2046689"/>
            <a:ext cx="5353112" cy="3395208"/>
          </a:xfrm>
        </p:spPr>
        <p:txBody>
          <a:bodyPr>
            <a:normAutofit lnSpcReduction="10000"/>
          </a:bodyPr>
          <a:lstStyle/>
          <a:p>
            <a:pPr marL="0" indent="0" fontAlgn="auto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latin typeface="Georgia" panose="02040502050405020303" pitchFamily="18" charset="0"/>
              </a:rPr>
              <a:t>Tips to avoid smoking related fires:</a:t>
            </a:r>
          </a:p>
          <a:p>
            <a:pPr marL="409575" lvl="1" indent="-347663" fontAlgn="auto">
              <a:spcBef>
                <a:spcPts val="37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sz="2800" dirty="0">
                <a:latin typeface="Georgia" panose="02040502050405020303" pitchFamily="18" charset="0"/>
              </a:rPr>
              <a:t>Don’t smoke inside.</a:t>
            </a:r>
          </a:p>
          <a:p>
            <a:pPr marL="409575" lvl="1" indent="-347663" fontAlgn="auto">
              <a:spcBef>
                <a:spcPts val="37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sz="2800" dirty="0">
                <a:latin typeface="Georgia" panose="02040502050405020303" pitchFamily="18" charset="0"/>
              </a:rPr>
              <a:t>Discard smoking materials in a fire safe container.</a:t>
            </a:r>
          </a:p>
          <a:p>
            <a:pPr marL="409575" lvl="1" indent="-347663" fontAlgn="auto">
              <a:spcBef>
                <a:spcPts val="37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sz="2800" dirty="0">
                <a:latin typeface="Georgia" panose="02040502050405020303" pitchFamily="18" charset="0"/>
              </a:rPr>
              <a:t>Use a proper, heavy ashtray which won’t tip easily.              </a:t>
            </a:r>
          </a:p>
          <a:p>
            <a:pPr marL="409575" lvl="1" indent="-347663" fontAlgn="auto">
              <a:spcBef>
                <a:spcPts val="370"/>
              </a:spcBef>
              <a:spcAft>
                <a:spcPts val="0"/>
              </a:spcAft>
              <a:buClr>
                <a:srgbClr val="C00000"/>
              </a:buClr>
              <a:defRPr/>
            </a:pPr>
            <a:r>
              <a:rPr lang="en-US" sz="2800" dirty="0">
                <a:latin typeface="Georgia" panose="02040502050405020303" pitchFamily="18" charset="0"/>
              </a:rPr>
              <a:t>Don’t improvise!</a:t>
            </a:r>
          </a:p>
          <a:p>
            <a:pPr marL="548640" lvl="1" algn="ctr" fontAlgn="auto">
              <a:spcBef>
                <a:spcPts val="370"/>
              </a:spcBef>
              <a:spcAft>
                <a:spcPts val="0"/>
              </a:spcAft>
              <a:buFont typeface="Wingdings 2"/>
              <a:buNone/>
              <a:defRPr/>
            </a:pPr>
            <a:endParaRPr lang="en-US" b="1" dirty="0">
              <a:solidFill>
                <a:srgbClr val="C00000"/>
              </a:solidFill>
            </a:endParaRPr>
          </a:p>
          <a:p>
            <a:pPr marL="548640" lvl="1" algn="ctr" fontAlgn="auto">
              <a:spcBef>
                <a:spcPts val="370"/>
              </a:spcBef>
              <a:spcAft>
                <a:spcPts val="0"/>
              </a:spcAft>
              <a:buFont typeface="Wingdings 2"/>
              <a:buNone/>
              <a:defRPr/>
            </a:pPr>
            <a:endParaRPr lang="en-US" sz="3100" b="1" dirty="0">
              <a:solidFill>
                <a:srgbClr val="C00000"/>
              </a:solidFill>
            </a:endParaRPr>
          </a:p>
        </p:txBody>
      </p:sp>
      <p:pic>
        <p:nvPicPr>
          <p:cNvPr id="14339" name="Picture 2" descr="\\ts-fp-cluster\RAWhite$\Scans,Music, Picures, Videos\My Pictures\Microsoft Clip Organizer\bd00024_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80578">
            <a:off x="905395" y="2541413"/>
            <a:ext cx="2711163" cy="221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b="1">
                <a:solidFill>
                  <a:srgbClr val="C00000"/>
                </a:solidFill>
              </a:rPr>
              <a:t>Smoking Related Fires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B6C324-5EBA-224E-ACA1-941B8316EE31}"/>
              </a:ext>
            </a:extLst>
          </p:cNvPr>
          <p:cNvSpPr/>
          <p:nvPr/>
        </p:nvSpPr>
        <p:spPr>
          <a:xfrm>
            <a:off x="922615" y="1417638"/>
            <a:ext cx="5453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400" b="1" dirty="0">
                <a:latin typeface="Georgia" panose="02040502050405020303" pitchFamily="18" charset="0"/>
              </a:rPr>
              <a:t>Cigarettes can smolder for hours</a:t>
            </a:r>
            <a:r>
              <a:rPr lang="en-US" b="1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55F1ED-0257-0D43-A4F4-7D59C3D66AD9}"/>
              </a:ext>
            </a:extLst>
          </p:cNvPr>
          <p:cNvSpPr/>
          <p:nvPr/>
        </p:nvSpPr>
        <p:spPr>
          <a:xfrm>
            <a:off x="457200" y="6070948"/>
            <a:ext cx="891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1" fontAlgn="auto">
              <a:spcBef>
                <a:spcPts val="37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eorgia" panose="02040502050405020303" pitchFamily="18" charset="0"/>
              </a:rPr>
              <a:t>Smoking is the leading cause of fire deaths.</a:t>
            </a:r>
          </a:p>
        </p:txBody>
      </p:sp>
    </p:spTree>
    <p:custDataLst>
      <p:tags r:id="rId1"/>
    </p:custDataLst>
  </p:cSld>
  <p:clrMapOvr>
    <a:masterClrMapping/>
  </p:clrMapOvr>
  <p:transition advTm="17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</p:spPr>
        <p:txBody>
          <a:bodyPr anchor="ctr"/>
          <a:lstStyle/>
          <a:p>
            <a:r>
              <a:rPr lang="en-US" altLang="x-none" b="1">
                <a:solidFill>
                  <a:srgbClr val="C00000"/>
                </a:solidFill>
              </a:rPr>
              <a:t>Candles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4581901" y="1905000"/>
            <a:ext cx="4257299" cy="4191000"/>
          </a:xfrm>
        </p:spPr>
        <p:txBody>
          <a:bodyPr/>
          <a:lstStyle/>
          <a:p>
            <a:pPr marL="0" indent="0">
              <a:buNone/>
            </a:pPr>
            <a:r>
              <a:rPr lang="en-US" altLang="x-none" sz="2400" b="1" dirty="0">
                <a:latin typeface="Georgia" panose="02040502050405020303" pitchFamily="18" charset="0"/>
              </a:rPr>
              <a:t>Candle safety tips:</a:t>
            </a:r>
          </a:p>
          <a:p>
            <a:pPr marL="347663" lvl="1" indent="-336550">
              <a:spcBef>
                <a:spcPts val="0"/>
              </a:spcBef>
              <a:spcAft>
                <a:spcPts val="1800"/>
              </a:spcAft>
            </a:pPr>
            <a:r>
              <a:rPr lang="en-US" altLang="x-none" dirty="0">
                <a:latin typeface="Georgia" panose="02040502050405020303" pitchFamily="18" charset="0"/>
              </a:rPr>
              <a:t>Use flameless candles.</a:t>
            </a:r>
          </a:p>
          <a:p>
            <a:pPr marL="347663" lvl="1" indent="-336550">
              <a:spcBef>
                <a:spcPts val="0"/>
              </a:spcBef>
              <a:spcAft>
                <a:spcPts val="1800"/>
              </a:spcAft>
            </a:pPr>
            <a:r>
              <a:rPr lang="en-US" altLang="x-none" dirty="0">
                <a:latin typeface="Georgia" panose="02040502050405020303" pitchFamily="18" charset="0"/>
              </a:rPr>
              <a:t>When you leave the room, blow out the candle.</a:t>
            </a:r>
          </a:p>
          <a:p>
            <a:pPr marL="347663" lvl="1" indent="-336550">
              <a:spcBef>
                <a:spcPts val="0"/>
              </a:spcBef>
              <a:spcAft>
                <a:spcPts val="1800"/>
              </a:spcAft>
            </a:pPr>
            <a:r>
              <a:rPr lang="en-US" altLang="x-none" dirty="0">
                <a:latin typeface="Georgia" panose="02040502050405020303" pitchFamily="18" charset="0"/>
              </a:rPr>
              <a:t>Keep anything that could burn at least a foot away. </a:t>
            </a:r>
          </a:p>
          <a:p>
            <a:pPr marL="347663" lvl="1" indent="-336550">
              <a:spcBef>
                <a:spcPts val="0"/>
              </a:spcBef>
              <a:spcAft>
                <a:spcPts val="1800"/>
              </a:spcAft>
            </a:pPr>
            <a:r>
              <a:rPr lang="en-US" altLang="x-none" dirty="0">
                <a:latin typeface="Georgia" panose="02040502050405020303" pitchFamily="18" charset="0"/>
              </a:rPr>
              <a:t>Don’t set the candles on anything combustible.</a:t>
            </a:r>
          </a:p>
        </p:txBody>
      </p:sp>
      <p:pic>
        <p:nvPicPr>
          <p:cNvPr id="16388" name="Picture 4" descr="cand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80" y="2057400"/>
            <a:ext cx="370403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5867400"/>
            <a:ext cx="762000" cy="76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12CF8-488A-154A-8DB2-53676E2B65F6}"/>
              </a:ext>
            </a:extLst>
          </p:cNvPr>
          <p:cNvSpPr/>
          <p:nvPr/>
        </p:nvSpPr>
        <p:spPr>
          <a:xfrm>
            <a:off x="716070" y="1195189"/>
            <a:ext cx="79707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 2" charset="2"/>
              <a:buNone/>
            </a:pPr>
            <a:r>
              <a:rPr lang="en-US" altLang="x-none" sz="2400" b="1" dirty="0">
                <a:latin typeface="Georgia" panose="02040502050405020303" pitchFamily="18" charset="0"/>
              </a:rPr>
              <a:t>Unattended candles are a leading fire cause.</a:t>
            </a:r>
          </a:p>
          <a:p>
            <a:endParaRPr lang="en-US" altLang="x-none" dirty="0"/>
          </a:p>
        </p:txBody>
      </p:sp>
    </p:spTree>
    <p:custDataLst>
      <p:tags r:id="rId1"/>
    </p:custDataLst>
  </p:cSld>
  <p:clrMapOvr>
    <a:masterClrMapping/>
  </p:clrMapOvr>
  <p:transition advTm="28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>
                <a:solidFill>
                  <a:srgbClr val="C00000"/>
                </a:solidFill>
              </a:rPr>
              <a:t>Electrical Safety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5478025" y="1600200"/>
            <a:ext cx="3665975" cy="5105400"/>
          </a:xfrm>
        </p:spPr>
        <p:txBody>
          <a:bodyPr/>
          <a:lstStyle/>
          <a:p>
            <a:r>
              <a:rPr lang="en-US" altLang="x-none" sz="1600" dirty="0">
                <a:latin typeface="Georgia" panose="02040502050405020303" pitchFamily="18" charset="0"/>
              </a:rPr>
              <a:t>Do not overload electrical sockets.  </a:t>
            </a:r>
          </a:p>
          <a:p>
            <a:r>
              <a:rPr lang="en-US" altLang="x-none" sz="1600" dirty="0">
                <a:latin typeface="Georgia" panose="02040502050405020303" pitchFamily="18" charset="0"/>
              </a:rPr>
              <a:t>Do not run cords under rugs or furniture.</a:t>
            </a:r>
          </a:p>
          <a:p>
            <a:pPr marL="604837" lvl="1" indent="-285750">
              <a:buFont typeface="Courier New" panose="02070309020205020404" pitchFamily="49" charset="0"/>
              <a:buChar char="o"/>
            </a:pPr>
            <a:r>
              <a:rPr lang="en-US" altLang="x-none" sz="1600" i="1" dirty="0">
                <a:latin typeface="Georgia" panose="02040502050405020303" pitchFamily="18" charset="0"/>
              </a:rPr>
              <a:t>They can become worn, overheat, and cause a fire.</a:t>
            </a:r>
          </a:p>
          <a:p>
            <a:r>
              <a:rPr lang="en-US" altLang="x-none" sz="1600" dirty="0">
                <a:latin typeface="Georgia" panose="02040502050405020303" pitchFamily="18" charset="0"/>
              </a:rPr>
              <a:t>Avoid putting cords against walls or across doorways.</a:t>
            </a:r>
          </a:p>
          <a:p>
            <a:r>
              <a:rPr lang="en-US" altLang="x-none" sz="1600" dirty="0">
                <a:latin typeface="Georgia" panose="02040502050405020303" pitchFamily="18" charset="0"/>
              </a:rPr>
              <a:t>Use power strips equipped with overload protection.</a:t>
            </a:r>
          </a:p>
          <a:p>
            <a:r>
              <a:rPr lang="en-US" altLang="x-none" sz="1600" dirty="0">
                <a:latin typeface="Georgia" panose="02040502050405020303" pitchFamily="18" charset="0"/>
              </a:rPr>
              <a:t>Make sure all power strips and extension cords are tested and approved by a laboratory such as UL </a:t>
            </a:r>
            <a:r>
              <a:rPr lang="en-US" altLang="x-none" sz="1600" i="1" dirty="0">
                <a:latin typeface="Georgia" panose="02040502050405020303" pitchFamily="18" charset="0"/>
              </a:rPr>
              <a:t>(</a:t>
            </a:r>
            <a:r>
              <a:rPr lang="en-US" altLang="x-none" sz="1400" i="1" dirty="0">
                <a:latin typeface="Georgia" panose="02040502050405020303" pitchFamily="18" charset="0"/>
              </a:rPr>
              <a:t>Underwriter’s Laboratories</a:t>
            </a:r>
            <a:r>
              <a:rPr lang="en-US" altLang="x-none" sz="1600" i="1" dirty="0">
                <a:latin typeface="Georgia" panose="02040502050405020303" pitchFamily="18" charset="0"/>
              </a:rPr>
              <a:t>)</a:t>
            </a:r>
            <a:r>
              <a:rPr lang="en-US" altLang="x-none" sz="16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1" y="5715000"/>
            <a:ext cx="762000" cy="7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B88B30-6B70-ED4B-A450-F699330C4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39" r="24889"/>
          <a:stretch/>
        </p:blipFill>
        <p:spPr>
          <a:xfrm>
            <a:off x="1020692" y="1676400"/>
            <a:ext cx="4318647" cy="39744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962227"/>
      </p:ext>
    </p:extLst>
  </p:cSld>
  <p:clrMapOvr>
    <a:masterClrMapping/>
  </p:clrMapOvr>
  <p:transition advTm="2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x-none" b="1" dirty="0">
                <a:solidFill>
                  <a:srgbClr val="C00000"/>
                </a:solidFill>
              </a:rPr>
              <a:t>Plan Escape Routes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4622" y="2227412"/>
            <a:ext cx="2695451" cy="4630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9388" indent="-169863" fontAlgn="auto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When the smoke alarm sounds, you may only have seconds or minutes to escape safely.</a:t>
            </a:r>
          </a:p>
          <a:p>
            <a:pPr marL="179388" indent="-169863" fontAlgn="auto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lang="en-US" sz="1600" dirty="0">
              <a:latin typeface="Georgia" panose="02040502050405020303" pitchFamily="18" charset="0"/>
            </a:endParaRPr>
          </a:p>
          <a:p>
            <a:pPr marL="179388" indent="-169863" fontAlgn="auto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Have a meeting place for everyone to gather outside.</a:t>
            </a:r>
          </a:p>
          <a:p>
            <a:pPr marL="179388" indent="-169863" fontAlgn="auto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endParaRPr lang="en-US" sz="1600" dirty="0">
              <a:latin typeface="Georgia" panose="02040502050405020303" pitchFamily="18" charset="0"/>
            </a:endParaRPr>
          </a:p>
          <a:p>
            <a:pPr marL="179388" indent="-169863" fontAlgn="auto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defRPr/>
            </a:pPr>
            <a:r>
              <a:rPr lang="en-US" sz="1600" dirty="0">
                <a:latin typeface="Georgia" panose="02040502050405020303" pitchFamily="18" charset="0"/>
              </a:rPr>
              <a:t>Plan two ways out, in case one way is filled with smoke or fire.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endParaRPr lang="en-US" sz="2000" dirty="0">
              <a:latin typeface="Times New Roman Обычный" charset="0"/>
            </a:endParaRPr>
          </a:p>
        </p:txBody>
      </p:sp>
      <p:sp>
        <p:nvSpPr>
          <p:cNvPr id="18437" name="TextBox 8"/>
          <p:cNvSpPr txBox="1">
            <a:spLocks noChangeArrowheads="1"/>
          </p:cNvSpPr>
          <p:nvPr/>
        </p:nvSpPr>
        <p:spPr bwMode="auto">
          <a:xfrm>
            <a:off x="914400" y="1616016"/>
            <a:ext cx="61722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Perpetu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charset="0"/>
              </a:defRPr>
            </a:lvl9pPr>
          </a:lstStyle>
          <a:p>
            <a:r>
              <a:rPr lang="en-US" altLang="x-none" sz="2400" dirty="0">
                <a:latin typeface="Georgia" panose="02040502050405020303" pitchFamily="18" charset="0"/>
              </a:rPr>
              <a:t>Know your escape routes and practice them</a:t>
            </a:r>
            <a:r>
              <a:rPr lang="en-US" altLang="x-none" sz="3200" dirty="0">
                <a:latin typeface="Times New Roman Обычный" charset="0"/>
              </a:rPr>
              <a:t>.</a:t>
            </a:r>
          </a:p>
          <a:p>
            <a:endParaRPr lang="en-US" altLang="x-none" dirty="0">
              <a:latin typeface="Times New Roman Обычный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7323CE-3668-544C-B306-EACFE6DFAC18}"/>
              </a:ext>
            </a:extLst>
          </p:cNvPr>
          <p:cNvGrpSpPr/>
          <p:nvPr/>
        </p:nvGrpSpPr>
        <p:grpSpPr>
          <a:xfrm>
            <a:off x="914400" y="2340349"/>
            <a:ext cx="5305880" cy="4191000"/>
            <a:chOff x="2041609" y="2041609"/>
            <a:chExt cx="5305880" cy="40331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28ED81-2958-8945-B1CA-78FD9E01EFA6}"/>
                </a:ext>
              </a:extLst>
            </p:cNvPr>
            <p:cNvGrpSpPr/>
            <p:nvPr/>
          </p:nvGrpSpPr>
          <p:grpSpPr>
            <a:xfrm>
              <a:off x="2041609" y="2041609"/>
              <a:ext cx="5305880" cy="3075730"/>
              <a:chOff x="2041609" y="2041609"/>
              <a:chExt cx="5305880" cy="307573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7A86DA-CA44-CA43-974B-4BAAFC42E09C}"/>
                  </a:ext>
                </a:extLst>
              </p:cNvPr>
              <p:cNvSpPr/>
              <p:nvPr/>
            </p:nvSpPr>
            <p:spPr>
              <a:xfrm>
                <a:off x="2064470" y="2064470"/>
                <a:ext cx="5260157" cy="3007151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0441B91-28D7-C347-AB55-7983812FDB7B}"/>
                  </a:ext>
                </a:extLst>
              </p:cNvPr>
              <p:cNvCxnSpPr/>
              <p:nvPr/>
            </p:nvCxnSpPr>
            <p:spPr>
              <a:xfrm>
                <a:off x="3506773" y="2064470"/>
                <a:ext cx="0" cy="114064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B6943CB-A71F-8344-A523-9E5F2625E7DE}"/>
                  </a:ext>
                </a:extLst>
              </p:cNvPr>
              <p:cNvCxnSpPr/>
              <p:nvPr/>
            </p:nvCxnSpPr>
            <p:spPr>
              <a:xfrm>
                <a:off x="4978925" y="2064470"/>
                <a:ext cx="0" cy="114064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8593962-B0C6-7D42-989F-7FF6E026863D}"/>
                  </a:ext>
                </a:extLst>
              </p:cNvPr>
              <p:cNvCxnSpPr/>
              <p:nvPr/>
            </p:nvCxnSpPr>
            <p:spPr>
              <a:xfrm>
                <a:off x="5876042" y="2064470"/>
                <a:ext cx="0" cy="114064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70D037-52A4-9446-B7EF-A6B737EC1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0704" y="3846136"/>
                <a:ext cx="0" cy="122548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2BBF69C-C223-1246-9486-AE31617B75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4471" y="3216110"/>
                <a:ext cx="1065228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3B1C800-E100-AB4B-AEB2-A9E149D3E0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5465" y="4080948"/>
                <a:ext cx="1489162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25DA508-0752-D84A-8943-41B7536A49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26646" y="3205113"/>
                <a:ext cx="8012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3C3928A-79DA-5E41-9AE1-B8E724F40B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27650" y="3076260"/>
                <a:ext cx="198997" cy="13043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2F8CA90-2AAB-164C-95F0-E1E8B60C92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1272" y="3216110"/>
                <a:ext cx="1" cy="6161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563BBF5-D6FE-0D4D-8189-2174267C3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29699" y="3833133"/>
                <a:ext cx="20089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9B08AE-E2A3-5844-9662-071D4FB4E3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06773" y="3205113"/>
                <a:ext cx="98650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A0BF1DD-C4F4-894A-B6B3-27CD468DC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3687" y="3200636"/>
                <a:ext cx="355709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0CD82C-66FF-714B-B35D-905103473A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0329" y="3009648"/>
                <a:ext cx="204219" cy="19435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3046694-6CD8-4B47-B228-37B4847765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5402" y="3218228"/>
                <a:ext cx="8012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4FFA47E-A79B-6843-964D-F721FD1508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96406" y="3089375"/>
                <a:ext cx="198997" cy="13043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BA92200-47CA-304A-A8EA-0B717A654F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3891" y="3802960"/>
                <a:ext cx="1573" cy="27798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0A57B01-2FE0-0C4E-846E-1CEF3920F8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29939" y="3832242"/>
                <a:ext cx="744843" cy="1389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0D337BF-DDC7-0B4F-89F0-9F39A499B7B0}"/>
                  </a:ext>
                </a:extLst>
              </p:cNvPr>
              <p:cNvSpPr/>
              <p:nvPr/>
            </p:nvSpPr>
            <p:spPr>
              <a:xfrm>
                <a:off x="2192140" y="2046303"/>
                <a:ext cx="358410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E17F529-71D3-E949-BCA8-6E427D777BA1}"/>
                  </a:ext>
                </a:extLst>
              </p:cNvPr>
              <p:cNvSpPr/>
              <p:nvPr/>
            </p:nvSpPr>
            <p:spPr>
              <a:xfrm>
                <a:off x="4336138" y="2041610"/>
                <a:ext cx="358410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314B473-FA0D-FA46-B8A4-A50E2DEF7385}"/>
                  </a:ext>
                </a:extLst>
              </p:cNvPr>
              <p:cNvSpPr/>
              <p:nvPr/>
            </p:nvSpPr>
            <p:spPr>
              <a:xfrm>
                <a:off x="6787013" y="2041609"/>
                <a:ext cx="358410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9F403E0-264E-7640-8847-6DD59A82F716}"/>
                  </a:ext>
                </a:extLst>
              </p:cNvPr>
              <p:cNvSpPr/>
              <p:nvPr/>
            </p:nvSpPr>
            <p:spPr>
              <a:xfrm>
                <a:off x="2417880" y="5044069"/>
                <a:ext cx="358410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DB2168-07A8-FA41-8281-C10F279226FB}"/>
                  </a:ext>
                </a:extLst>
              </p:cNvPr>
              <p:cNvSpPr/>
              <p:nvPr/>
            </p:nvSpPr>
            <p:spPr>
              <a:xfrm>
                <a:off x="5082876" y="5044069"/>
                <a:ext cx="358410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59C320F-2DAF-614A-8E6C-F0EA8B0174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2081" y="3803889"/>
                <a:ext cx="571811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C001503-C8B5-2248-A7B9-ACA4D1CFFF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63200" y="4880837"/>
                <a:ext cx="285994" cy="18745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C60B529-A733-8142-8FA4-9DDAB0F017DE}"/>
                  </a:ext>
                </a:extLst>
              </p:cNvPr>
              <p:cNvSpPr/>
              <p:nvPr/>
            </p:nvSpPr>
            <p:spPr>
              <a:xfrm>
                <a:off x="3977728" y="5071620"/>
                <a:ext cx="358410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24CA71-11D1-ED49-9D89-D3EA98BF93C4}"/>
                  </a:ext>
                </a:extLst>
              </p:cNvPr>
              <p:cNvSpPr/>
              <p:nvPr/>
            </p:nvSpPr>
            <p:spPr>
              <a:xfrm rot="16200000">
                <a:off x="1885264" y="4138134"/>
                <a:ext cx="358410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65C38B0-E67D-794F-BF6C-FB06C7E53AB2}"/>
                  </a:ext>
                </a:extLst>
              </p:cNvPr>
              <p:cNvSpPr/>
              <p:nvPr/>
            </p:nvSpPr>
            <p:spPr>
              <a:xfrm rot="16200000">
                <a:off x="7050678" y="4468968"/>
                <a:ext cx="547904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887CDAB-48C2-9E45-8EB9-D2C10C5DBE02}"/>
                  </a:ext>
                </a:extLst>
              </p:cNvPr>
              <p:cNvGrpSpPr/>
              <p:nvPr/>
            </p:nvGrpSpPr>
            <p:grpSpPr>
              <a:xfrm>
                <a:off x="4333631" y="4140663"/>
                <a:ext cx="289580" cy="524271"/>
                <a:chOff x="9593289" y="2209785"/>
                <a:chExt cx="571811" cy="106680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A156B98-D5A1-C746-BED2-AA9B3117C6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2097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5F803E4-6AEC-824B-B602-D577B0180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2986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CB64F2F-DB51-3541-8F7E-E379D6B39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3875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94E8759-58EC-5246-9FE7-DDE9DCED9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5653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0F81A7B-C6FB-0440-A637-06B6B644F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7431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C4F2563-277D-4F4A-8FB1-CCEFFADF2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9209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6861C64-6C9C-404A-BF6A-C5CB8F6F1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30987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193A436-E2BC-7244-A4BF-3D11AA016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4764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DD8D6685-BCA5-4B42-9FEA-0FF945B08B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6542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3812EDB-F8CE-ED40-962B-D3E0D6A52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28320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F268AAB-5947-394C-864F-F8355422DD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30098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792ADB6C-0140-A243-B7D5-BDF90A254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31876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D14FD19-F0C5-124E-A578-3EAC21F68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89" y="3276585"/>
                  <a:ext cx="571811" cy="0"/>
                </a:xfrm>
                <a:prstGeom prst="line">
                  <a:avLst/>
                </a:prstGeom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26DA40-C0C5-9D42-82F8-D356CACFCB47}"/>
                  </a:ext>
                </a:extLst>
              </p:cNvPr>
              <p:cNvSpPr txBox="1"/>
              <p:nvPr/>
            </p:nvSpPr>
            <p:spPr>
              <a:xfrm>
                <a:off x="2228439" y="2459238"/>
                <a:ext cx="10355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BEDROOM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1CA48BE-382D-404C-9152-0B0468BE295E}"/>
                  </a:ext>
                </a:extLst>
              </p:cNvPr>
              <p:cNvSpPr txBox="1"/>
              <p:nvPr/>
            </p:nvSpPr>
            <p:spPr>
              <a:xfrm>
                <a:off x="3612184" y="2456580"/>
                <a:ext cx="10355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BEDROOM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8F821F-E6BA-1D4C-9215-590EE5F14CCA}"/>
                  </a:ext>
                </a:extLst>
              </p:cNvPr>
              <p:cNvSpPr txBox="1"/>
              <p:nvPr/>
            </p:nvSpPr>
            <p:spPr>
              <a:xfrm>
                <a:off x="6101765" y="2456580"/>
                <a:ext cx="10355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BEDROOM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1477A6D-9416-B146-A8DB-0D64996AF743}"/>
                  </a:ext>
                </a:extLst>
              </p:cNvPr>
              <p:cNvSpPr txBox="1"/>
              <p:nvPr/>
            </p:nvSpPr>
            <p:spPr>
              <a:xfrm>
                <a:off x="4641641" y="4292518"/>
                <a:ext cx="10355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Kitchen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5C6A3B-386F-B644-9880-0240C00EF11E}"/>
                  </a:ext>
                </a:extLst>
              </p:cNvPr>
              <p:cNvSpPr txBox="1"/>
              <p:nvPr/>
            </p:nvSpPr>
            <p:spPr>
              <a:xfrm>
                <a:off x="6062291" y="4293299"/>
                <a:ext cx="103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FAMILY</a:t>
                </a:r>
                <a:b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</a:b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ROOM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D67DCCE-5EA3-7A4D-A28D-CC4A7B2451D1}"/>
                  </a:ext>
                </a:extLst>
              </p:cNvPr>
              <p:cNvSpPr txBox="1"/>
              <p:nvPr/>
            </p:nvSpPr>
            <p:spPr>
              <a:xfrm>
                <a:off x="2333547" y="4036316"/>
                <a:ext cx="103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LIVING</a:t>
                </a:r>
                <a:b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</a:b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Georgia" panose="02040502050405020303" pitchFamily="18" charset="0"/>
                  </a:rPr>
                  <a:t>ROOM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48E9A0B9-2EE9-D34B-B49B-0004D5C99968}"/>
                  </a:ext>
                </a:extLst>
              </p:cNvPr>
              <p:cNvSpPr/>
              <p:nvPr/>
            </p:nvSpPr>
            <p:spPr>
              <a:xfrm>
                <a:off x="5105943" y="2118956"/>
                <a:ext cx="621005" cy="185332"/>
              </a:xfrm>
              <a:prstGeom prst="roundRect">
                <a:avLst>
                  <a:gd name="adj" fmla="val 45699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66BB504-9626-6848-A725-4A1DA7B40C92}"/>
                  </a:ext>
                </a:extLst>
              </p:cNvPr>
              <p:cNvSpPr/>
              <p:nvPr/>
            </p:nvSpPr>
            <p:spPr>
              <a:xfrm>
                <a:off x="4978925" y="2678180"/>
                <a:ext cx="108436" cy="36907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72CAAC0-8C13-4B4E-AD6E-584B974DB090}"/>
                  </a:ext>
                </a:extLst>
              </p:cNvPr>
              <p:cNvSpPr/>
              <p:nvPr/>
            </p:nvSpPr>
            <p:spPr>
              <a:xfrm>
                <a:off x="4992504" y="2826143"/>
                <a:ext cx="73152" cy="7315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984EB654-206A-D04A-9E16-15514EE906AC}"/>
                  </a:ext>
                </a:extLst>
              </p:cNvPr>
              <p:cNvSpPr/>
              <p:nvPr/>
            </p:nvSpPr>
            <p:spPr>
              <a:xfrm rot="10800000">
                <a:off x="4809763" y="2358774"/>
                <a:ext cx="365482" cy="180570"/>
              </a:xfrm>
              <a:prstGeom prst="chord">
                <a:avLst>
                  <a:gd name="adj1" fmla="val 5144594"/>
                  <a:gd name="adj2" fmla="val 16200000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07234F-83CA-2644-A12A-A6BE88B421C2}"/>
                </a:ext>
              </a:extLst>
            </p:cNvPr>
            <p:cNvSpPr txBox="1"/>
            <p:nvPr/>
          </p:nvSpPr>
          <p:spPr>
            <a:xfrm>
              <a:off x="2779377" y="5551494"/>
              <a:ext cx="396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FF202-9747-3E42-99FE-DEA605621778}"/>
                </a:ext>
              </a:extLst>
            </p:cNvPr>
            <p:cNvSpPr txBox="1"/>
            <p:nvPr/>
          </p:nvSpPr>
          <p:spPr>
            <a:xfrm>
              <a:off x="3175738" y="5753326"/>
              <a:ext cx="1158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eorgia" panose="02040502050405020303" pitchFamily="18" charset="0"/>
                </a:rPr>
                <a:t>Meeting Place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4A0CE5-432A-6944-A1EB-F8AF83C411B2}"/>
                </a:ext>
              </a:extLst>
            </p:cNvPr>
            <p:cNvSpPr/>
            <p:nvPr/>
          </p:nvSpPr>
          <p:spPr>
            <a:xfrm>
              <a:off x="2773402" y="5611936"/>
              <a:ext cx="402336" cy="402336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B17683D-017A-744C-B5FC-BA48141E2790}"/>
                </a:ext>
              </a:extLst>
            </p:cNvPr>
            <p:cNvSpPr/>
            <p:nvPr/>
          </p:nvSpPr>
          <p:spPr>
            <a:xfrm rot="13565877">
              <a:off x="2410419" y="2208500"/>
              <a:ext cx="348235" cy="15199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5FC2D3-CDB7-4444-B4C3-0582169014DD}"/>
                </a:ext>
              </a:extLst>
            </p:cNvPr>
            <p:cNvSpPr/>
            <p:nvPr/>
          </p:nvSpPr>
          <p:spPr>
            <a:xfrm rot="18119578">
              <a:off x="4227798" y="2214676"/>
              <a:ext cx="348235" cy="15199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52996883-98CC-FD46-8BD1-55CCA696F531}"/>
                </a:ext>
              </a:extLst>
            </p:cNvPr>
            <p:cNvSpPr/>
            <p:nvPr/>
          </p:nvSpPr>
          <p:spPr>
            <a:xfrm rot="18119578">
              <a:off x="6664062" y="2214675"/>
              <a:ext cx="348235" cy="15199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0B260341-579C-1A4F-BEDE-F90986695831}"/>
                </a:ext>
              </a:extLst>
            </p:cNvPr>
            <p:cNvSpPr/>
            <p:nvPr/>
          </p:nvSpPr>
          <p:spPr>
            <a:xfrm>
              <a:off x="6904259" y="4431017"/>
              <a:ext cx="348235" cy="15199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C1F71438-40CD-1B4D-A5E2-FF639AEA93C3}"/>
                </a:ext>
              </a:extLst>
            </p:cNvPr>
            <p:cNvSpPr/>
            <p:nvPr/>
          </p:nvSpPr>
          <p:spPr>
            <a:xfrm rot="9330352">
              <a:off x="2148467" y="4000533"/>
              <a:ext cx="348235" cy="151992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61DA8C-2165-E646-A945-D6527248EEFB}"/>
                </a:ext>
              </a:extLst>
            </p:cNvPr>
            <p:cNvCxnSpPr/>
            <p:nvPr/>
          </p:nvCxnSpPr>
          <p:spPr>
            <a:xfrm>
              <a:off x="2851302" y="2899295"/>
              <a:ext cx="412647" cy="316815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3A20D93-1039-C545-A142-9017F22559DA}"/>
                </a:ext>
              </a:extLst>
            </p:cNvPr>
            <p:cNvCxnSpPr>
              <a:cxnSpLocks/>
            </p:cNvCxnSpPr>
            <p:nvPr/>
          </p:nvCxnSpPr>
          <p:spPr>
            <a:xfrm>
              <a:off x="3781236" y="4267148"/>
              <a:ext cx="214802" cy="70544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535172-C443-4841-A4CA-5C6F8DC5F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1046" y="3779086"/>
              <a:ext cx="721274" cy="60020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962B30-264B-C244-8798-67E7646B6E0D}"/>
                </a:ext>
              </a:extLst>
            </p:cNvPr>
            <p:cNvCxnSpPr/>
            <p:nvPr/>
          </p:nvCxnSpPr>
          <p:spPr>
            <a:xfrm>
              <a:off x="4293605" y="2813317"/>
              <a:ext cx="412647" cy="316815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F3374D-CF25-2244-B5EE-D0BEF0613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088" y="3084289"/>
              <a:ext cx="453933" cy="372494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72E1E3-4AD1-2F41-A18E-3ACFE09B9C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3890" y="3503781"/>
              <a:ext cx="302348" cy="3096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330FC4-3460-CA41-BA07-1C1D54560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5187" y="5245189"/>
              <a:ext cx="760851" cy="406962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6609134"/>
      </p:ext>
    </p:extLst>
  </p:cSld>
  <p:clrMapOvr>
    <a:masterClrMapping/>
  </p:clrMapOvr>
  <p:transition advTm="34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0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2830136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INCLUDENONRESPONDERS" val="Fals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Fals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False"/>
  <p:tag name="DELIMITERS" val="3.1"/>
  <p:tag name="TPFULLVERSION" val="4.2.3.2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LongProperties xmlns="http://schemas.microsoft.com/office/2006/metadata/longProperties">
  <LongProp xmlns="" name="TaxCatchAll"><![CDATA[576;#fire safety;#429;#Prevention;#14;#Emergency Responder|ea424b77-1024-47ae-8530-ece265ef550d;#170;#presentation;#491;#Public education;#26;#Media|7f227968-6966-41f7-8a5d-67449e9c2e0c;#3;#Citizen|9f4e46a4-5090-47fd-8e0e-578fd1f6ddad;#2;#State Fire Marshal|c6e18fa0-2a90-409d-922b-2cc370a1fc77;#1;#Education|853407b7-e2d0-474c-b533-89174228734e]]></LongProp>
</Long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56A2F81E1E6F45A4F9B0450E5B4881" ma:contentTypeVersion="12" ma:contentTypeDescription="Create a new document." ma:contentTypeScope="" ma:versionID="e1b9736339663db2d8dabd9f37a41f77">
  <xsd:schema xmlns:xsd="http://www.w3.org/2001/XMLSchema" xmlns:xs="http://www.w3.org/2001/XMLSchema" xmlns:p="http://schemas.microsoft.com/office/2006/metadata/properties" xmlns:ns1="http://schemas.microsoft.com/sharepoint/v3" xmlns:ns2="22931ad8-ea7e-4931-aebb-ff5f5ed099cd" xmlns:ns3="60434b31-e8cd-4c16-983a-d98ea2d794d0" targetNamespace="http://schemas.microsoft.com/office/2006/metadata/properties" ma:root="true" ma:fieldsID="b635c89eeb11aee983f9915c43510fc7" ns1:_="" ns2:_="" ns3:_="">
    <xsd:import namespace="http://schemas.microsoft.com/sharepoint/v3"/>
    <xsd:import namespace="22931ad8-ea7e-4931-aebb-ff5f5ed099cd"/>
    <xsd:import namespace="60434b31-e8cd-4c16-983a-d98ea2d794d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3:AttributeHTField0" minOccurs="0"/>
                <xsd:element ref="ns3:BoardandCommitteeHTField0" minOccurs="0"/>
                <xsd:element ref="ns3:CityHTField0" minOccurs="0"/>
                <xsd:element ref="ns3:CountyHTField0" minOccurs="0"/>
                <xsd:element ref="ns3:DivisionHTField0" minOccurs="0"/>
                <xsd:element ref="ns3:DPSLanguageHTField0" minOccurs="0"/>
                <xsd:element ref="ns3:PersonaHTField0" minOccurs="0"/>
                <xsd:element ref="ns3:ProgramHTField0" minOccurs="0"/>
                <xsd:element ref="ns3:ResourceTypeHTFiel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31ad8-ea7e-4931-aebb-ff5f5ed099cd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displayName="TaxKeywordTaxHTField" ma:hidden="true" ma:internalName="TaxKeywordTaxHTField">
      <xsd:simpleType>
        <xsd:restriction base="dms:Note"/>
      </xsd:simpleType>
    </xsd:element>
    <xsd:element name="TaxCatchAll" ma:index="11" nillable="true" ma:displayName="Taxonomy Catch All Column" ma:hidden="true" ma:list="{81882c10-b4bb-4877-8aeb-92595e3c09f8}" ma:internalName="TaxCatchAll" ma:showField="CatchAllData" ma:web="22931ad8-ea7e-4931-aebb-ff5f5ed099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434b31-e8cd-4c16-983a-d98ea2d794d0" elementFormDefault="qualified">
    <xsd:import namespace="http://schemas.microsoft.com/office/2006/documentManagement/types"/>
    <xsd:import namespace="http://schemas.microsoft.com/office/infopath/2007/PartnerControls"/>
    <xsd:element name="AttributeHTField0" ma:index="12" nillable="true" ma:displayName="Attribute_0" ma:hidden="true" ma:internalName="AttributeHTField0">
      <xsd:simpleType>
        <xsd:restriction base="dms:Note"/>
      </xsd:simpleType>
    </xsd:element>
    <xsd:element name="BoardandCommitteeHTField0" ma:index="13" nillable="true" ma:displayName="BoardandCommittee_0" ma:hidden="true" ma:internalName="BoardandCommitteeHTField0">
      <xsd:simpleType>
        <xsd:restriction base="dms:Note"/>
      </xsd:simpleType>
    </xsd:element>
    <xsd:element name="CityHTField0" ma:index="14" nillable="true" ma:displayName="City_0" ma:hidden="true" ma:internalName="CityHTField0">
      <xsd:simpleType>
        <xsd:restriction base="dms:Note"/>
      </xsd:simpleType>
    </xsd:element>
    <xsd:element name="CountyHTField0" ma:index="15" nillable="true" ma:displayName="County_0" ma:hidden="true" ma:internalName="CountyHTField0">
      <xsd:simpleType>
        <xsd:restriction base="dms:Note"/>
      </xsd:simpleType>
    </xsd:element>
    <xsd:element name="DivisionHTField0" ma:index="16" nillable="true" ma:displayName="Division_0" ma:hidden="true" ma:internalName="DivisionHTField0">
      <xsd:simpleType>
        <xsd:restriction base="dms:Note"/>
      </xsd:simpleType>
    </xsd:element>
    <xsd:element name="DPSLanguageHTField0" ma:index="17" nillable="true" ma:displayName="DPSLanguage_0" ma:hidden="true" ma:internalName="DPSLanguageHTField0">
      <xsd:simpleType>
        <xsd:restriction base="dms:Note"/>
      </xsd:simpleType>
    </xsd:element>
    <xsd:element name="PersonaHTField0" ma:index="18" nillable="true" ma:displayName="Persona_0" ma:hidden="true" ma:internalName="PersonaHTField0">
      <xsd:simpleType>
        <xsd:restriction base="dms:Note"/>
      </xsd:simpleType>
    </xsd:element>
    <xsd:element name="ProgramHTField0" ma:index="19" nillable="true" ma:displayName="Program_0" ma:hidden="true" ma:internalName="ProgramHTField0">
      <xsd:simpleType>
        <xsd:restriction base="dms:Note"/>
      </xsd:simpleType>
    </xsd:element>
    <xsd:element name="ResourceTypeHTField0" ma:index="20" nillable="true" ma:displayName="ResourceType_0" ma:hidden="true" ma:internalName="ResourceTypeHTField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7D486E-AC50-4045-A8FC-0B2EE63F6F81}">
  <ds:schemaRefs>
    <ds:schemaRef ds:uri="http://schemas.microsoft.com/office/2006/metadata/longProperties"/>
    <ds:schemaRef ds:uri=""/>
  </ds:schemaRefs>
</ds:datastoreItem>
</file>

<file path=customXml/itemProps2.xml><?xml version="1.0" encoding="utf-8"?>
<ds:datastoreItem xmlns:ds="http://schemas.openxmlformats.org/officeDocument/2006/customXml" ds:itemID="{9F21B07E-F0E9-498B-A965-78C1F2644F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F4E4BC-D450-4554-8EC8-246D089F40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2931ad8-ea7e-4931-aebb-ff5f5ed099cd"/>
    <ds:schemaRef ds:uri="60434b31-e8cd-4c16-983a-d98ea2d794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1517</TotalTime>
  <Words>456</Words>
  <Application>Microsoft Macintosh PowerPoint</Application>
  <PresentationFormat>On-screen Show (4:3)</PresentationFormat>
  <Paragraphs>102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Times New Roman Обычный</vt:lpstr>
      <vt:lpstr>Arial</vt:lpstr>
      <vt:lpstr>Calibri</vt:lpstr>
      <vt:lpstr>Courier New</vt:lpstr>
      <vt:lpstr>Franklin Gothic Book</vt:lpstr>
      <vt:lpstr>Georgia</vt:lpstr>
      <vt:lpstr>Perpetua</vt:lpstr>
      <vt:lpstr>Wingdings 2</vt:lpstr>
      <vt:lpstr>Equity</vt:lpstr>
      <vt:lpstr>Fire Safety &amp; Prevention</vt:lpstr>
      <vt:lpstr>Fire is dangerous</vt:lpstr>
      <vt:lpstr>In the Home</vt:lpstr>
      <vt:lpstr>Top Fire Causes</vt:lpstr>
      <vt:lpstr>Cooking Fires</vt:lpstr>
      <vt:lpstr>Smoking Related Fires</vt:lpstr>
      <vt:lpstr>Candles </vt:lpstr>
      <vt:lpstr>Electrical Safety</vt:lpstr>
      <vt:lpstr>Plan Escape Routes</vt:lpstr>
      <vt:lpstr>Have Safety Elements</vt:lpstr>
      <vt:lpstr>If you have a fire…</vt:lpstr>
      <vt:lpstr>Summary</vt:lpstr>
    </vt:vector>
  </TitlesOfParts>
  <Company>Department of Public Safety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Safety and Prevention Presentation</dc:title>
  <dc:creator>RAWhite</dc:creator>
  <cp:keywords>Public education; presentation; Prevention; fire safety</cp:keywords>
  <cp:lastModifiedBy>CHEN, LI 1 [AG/1005]</cp:lastModifiedBy>
  <cp:revision>130</cp:revision>
  <dcterms:created xsi:type="dcterms:W3CDTF">2010-06-01T13:39:14Z</dcterms:created>
  <dcterms:modified xsi:type="dcterms:W3CDTF">2018-09-22T15:37:56Z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TC300038301033</vt:lpwstr>
  </property>
  <property fmtid="{D5CDD505-2E9C-101B-9397-08002B2CF9AE}" pid="3" name="AttributeHTField0">
    <vt:lpwstr>Education|853407b7-e2d0-474c-b533-89174228734e</vt:lpwstr>
  </property>
  <property fmtid="{D5CDD505-2E9C-101B-9397-08002B2CF9AE}" pid="4" name="BoardandCommitteeHTField0">
    <vt:lpwstr/>
  </property>
  <property fmtid="{D5CDD505-2E9C-101B-9397-08002B2CF9AE}" pid="5" name="CountyHTField0">
    <vt:lpwstr/>
  </property>
  <property fmtid="{D5CDD505-2E9C-101B-9397-08002B2CF9AE}" pid="6" name="Division">
    <vt:lpwstr>2;#State Fire Marshal|c6e18fa0-2a90-409d-922b-2cc370a1fc77</vt:lpwstr>
  </property>
  <property fmtid="{D5CDD505-2E9C-101B-9397-08002B2CF9AE}" pid="7" name="Persona">
    <vt:lpwstr>14;#Emergency Responder|ea424b77-1024-47ae-8530-ece265ef550d;#3;#Citizen|9f4e46a4-5090-47fd-8e0e-578fd1f6ddad;#26;#Media|7f227968-6966-41f7-8a5d-67449e9c2e0c</vt:lpwstr>
  </property>
  <property fmtid="{D5CDD505-2E9C-101B-9397-08002B2CF9AE}" pid="8" name="PersonaHTField0">
    <vt:lpwstr>Emergency Responder|ea424b77-1024-47ae-8530-ece265ef550d;Citizen|9f4e46a4-5090-47fd-8e0e-578fd1f6ddad;Media|7f227968-6966-41f7-8a5d-67449e9c2e0c</vt:lpwstr>
  </property>
  <property fmtid="{D5CDD505-2E9C-101B-9397-08002B2CF9AE}" pid="9" name="ProgramHTField0">
    <vt:lpwstr/>
  </property>
  <property fmtid="{D5CDD505-2E9C-101B-9397-08002B2CF9AE}" pid="10" name="TaxKeywordTaxHTField">
    <vt:lpwstr>Public education|75398db6-0409-40f4-a5a1-217c4f464895;presentation|d77a1660-c496-4f31-b967-39f6ebd062ef;fire safety|59f07fd2-8b48-4b2c-b677-efccdf08e66d;Prevention|cc00247f-3d3b-4233-a4e4-fc55dfc6ba83</vt:lpwstr>
  </property>
  <property fmtid="{D5CDD505-2E9C-101B-9397-08002B2CF9AE}" pid="11" name="TaxKeyword">
    <vt:lpwstr>491;#Public education|75398db6-0409-40f4-a5a1-217c4f464895;#170;#presentation|d77a1660-c496-4f31-b967-39f6ebd062ef;#576;#fire safety|59f07fd2-8b48-4b2c-b677-efccdf08e66d;#429;#Prevention|cc00247f-3d3b-4233-a4e4-fc55dfc6ba83</vt:lpwstr>
  </property>
  <property fmtid="{D5CDD505-2E9C-101B-9397-08002B2CF9AE}" pid="12" name="Board and Committee">
    <vt:lpwstr/>
  </property>
  <property fmtid="{D5CDD505-2E9C-101B-9397-08002B2CF9AE}" pid="13" name="CityHTField0">
    <vt:lpwstr/>
  </property>
  <property fmtid="{D5CDD505-2E9C-101B-9397-08002B2CF9AE}" pid="14" name="DPSLanguageHTField0">
    <vt:lpwstr/>
  </property>
  <property fmtid="{D5CDD505-2E9C-101B-9397-08002B2CF9AE}" pid="15" name="Program">
    <vt:lpwstr/>
  </property>
  <property fmtid="{D5CDD505-2E9C-101B-9397-08002B2CF9AE}" pid="16" name="DivisionHTField0">
    <vt:lpwstr>State Fire Marshal|c6e18fa0-2a90-409d-922b-2cc370a1fc77</vt:lpwstr>
  </property>
  <property fmtid="{D5CDD505-2E9C-101B-9397-08002B2CF9AE}" pid="17" name="Attribute">
    <vt:lpwstr>1;#Education|853407b7-e2d0-474c-b533-89174228734e</vt:lpwstr>
  </property>
  <property fmtid="{D5CDD505-2E9C-101B-9397-08002B2CF9AE}" pid="18" name="ResourceTypeHTField0">
    <vt:lpwstr/>
  </property>
  <property fmtid="{D5CDD505-2E9C-101B-9397-08002B2CF9AE}" pid="19" name="TaxCatchAll">
    <vt:lpwstr>576;#fire safety;#429;#Prevention;#14;#Emergency Responder|ea424b77-1024-47ae-8530-ece265ef550d;#170;#presentation;#491;#Public education;#26;#Media|7f227968-6966-41f7-8a5d-67449e9c2e0c;#3;#Citizen|9f4e46a4-5090-47fd-8e0e-578fd1f6ddad;#2;#State Fire Marsh</vt:lpwstr>
  </property>
  <property fmtid="{D5CDD505-2E9C-101B-9397-08002B2CF9AE}" pid="20" name="xd_Signature">
    <vt:lpwstr/>
  </property>
  <property fmtid="{D5CDD505-2E9C-101B-9397-08002B2CF9AE}" pid="21" name="Order">
    <vt:lpwstr>35500.0000000000</vt:lpwstr>
  </property>
  <property fmtid="{D5CDD505-2E9C-101B-9397-08002B2CF9AE}" pid="22" name="xd_ProgID">
    <vt:lpwstr/>
  </property>
  <property fmtid="{D5CDD505-2E9C-101B-9397-08002B2CF9AE}" pid="23" name="PublishingStartDate">
    <vt:lpwstr/>
  </property>
  <property fmtid="{D5CDD505-2E9C-101B-9397-08002B2CF9AE}" pid="24" name="PublishingExpirationDate">
    <vt:lpwstr/>
  </property>
  <property fmtid="{D5CDD505-2E9C-101B-9397-08002B2CF9AE}" pid="25" name="TemplateUrl">
    <vt:lpwstr/>
  </property>
  <property fmtid="{D5CDD505-2E9C-101B-9397-08002B2CF9AE}" pid="26" name="County">
    <vt:lpwstr/>
  </property>
  <property fmtid="{D5CDD505-2E9C-101B-9397-08002B2CF9AE}" pid="27" name="Resource Type">
    <vt:lpwstr/>
  </property>
  <property fmtid="{D5CDD505-2E9C-101B-9397-08002B2CF9AE}" pid="28" name="ContentTypeId">
    <vt:lpwstr>0x010100DF52D06BB5965E4ABB415BB136300627</vt:lpwstr>
  </property>
  <property fmtid="{D5CDD505-2E9C-101B-9397-08002B2CF9AE}" pid="29" name="City">
    <vt:lpwstr/>
  </property>
  <property fmtid="{D5CDD505-2E9C-101B-9397-08002B2CF9AE}" pid="30" name="DPSLanguage">
    <vt:lpwstr/>
  </property>
  <property fmtid="{D5CDD505-2E9C-101B-9397-08002B2CF9AE}" pid="31" name="_SourceUrl">
    <vt:lpwstr/>
  </property>
  <property fmtid="{D5CDD505-2E9C-101B-9397-08002B2CF9AE}" pid="32" name="_SharedFileIndex">
    <vt:lpwstr/>
  </property>
</Properties>
</file>